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svg" ContentType="image/svg+xml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61428769869745f6" /><Relationship Type="http://schemas.openxmlformats.org/officeDocument/2006/relationships/extended-properties" Target="/docProps/app.xml" Id="Rfdbb0353286d48ad" /><Relationship Type="http://schemas.openxmlformats.org/officeDocument/2006/relationships/officeDocument" Target="/ppt/presentation.xml" Id="R78ba34846c2a4ade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128e59f699f482f"/>
  </p:sldMasterIdLst>
  <p:notesMasterIdLst>
    <p:notesMasterId xmlns:r="http://schemas.openxmlformats.org/officeDocument/2006/relationships" r:id="R02504cf23b8c47b6"/>
  </p:notesMasterIdLst>
  <p:sldIdLst>
    <p:sldId xmlns:r="http://schemas.openxmlformats.org/officeDocument/2006/relationships" id="256" r:id="R83a6bd1e77ba4638"/>
    <p:sldId xmlns:r="http://schemas.openxmlformats.org/officeDocument/2006/relationships" id="257" r:id="Re485c00399ba40a0"/>
    <p:sldId xmlns:r="http://schemas.openxmlformats.org/officeDocument/2006/relationships" id="258" r:id="R797f819fb9e14e46"/>
    <p:sldId xmlns:r="http://schemas.openxmlformats.org/officeDocument/2006/relationships" id="259" r:id="R824f332025a547b9"/>
    <p:sldId xmlns:r="http://schemas.openxmlformats.org/officeDocument/2006/relationships" id="260" r:id="Rb7120fb03b2242c5"/>
    <p:sldId xmlns:r="http://schemas.openxmlformats.org/officeDocument/2006/relationships" id="261" r:id="Rcb44de7be9664a7b"/>
    <p:sldId xmlns:r="http://schemas.openxmlformats.org/officeDocument/2006/relationships" id="262" r:id="Racd61b363ab846ea"/>
    <p:sldId xmlns:r="http://schemas.openxmlformats.org/officeDocument/2006/relationships" id="263" r:id="R094546596be14450"/>
    <p:sldId xmlns:r="http://schemas.openxmlformats.org/officeDocument/2006/relationships" id="264" r:id="Rfd7e27c0e27c49f5"/>
    <p:sldId xmlns:r="http://schemas.openxmlformats.org/officeDocument/2006/relationships" id="265" r:id="Rc0738e1cc8e043d7"/>
    <p:sldId xmlns:r="http://schemas.openxmlformats.org/officeDocument/2006/relationships" id="266" r:id="R29b58cbaa88e40bd"/>
    <p:sldId xmlns:r="http://schemas.openxmlformats.org/officeDocument/2006/relationships" id="267" r:id="R603e6484588e47b1"/>
    <p:sldId xmlns:r="http://schemas.openxmlformats.org/officeDocument/2006/relationships" id="268" r:id="Re37e668d82484aed"/>
    <p:sldId xmlns:r="http://schemas.openxmlformats.org/officeDocument/2006/relationships" id="269" r:id="Rea8568702bd34cff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128e59f699f482f" /><Relationship Type="http://schemas.openxmlformats.org/officeDocument/2006/relationships/theme" Target="/ppt/theme/theme1.xml" Id="R2a2a3befb5c0411c" /><Relationship Type="http://schemas.openxmlformats.org/officeDocument/2006/relationships/notesMaster" Target="/ppt/notesMasters/notesMaster1.xml" Id="R02504cf23b8c47b6" /><Relationship Type="http://schemas.openxmlformats.org/officeDocument/2006/relationships/presProps" Target="/ppt/presProps.xml" Id="R51e8521d70ba44b9" /><Relationship Type="http://schemas.openxmlformats.org/officeDocument/2006/relationships/viewProps" Target="/ppt/viewProps.xml" Id="Rfce8e106d16841df" /><Relationship Type="http://schemas.openxmlformats.org/officeDocument/2006/relationships/tableStyles" Target="/ppt/tableStyles.xml" Id="R68b3362e00424496" /><Relationship Type="http://schemas.openxmlformats.org/officeDocument/2006/relationships/slide" Target="/ppt/slides/slide1.xml" Id="R83a6bd1e77ba4638" /><Relationship Type="http://schemas.openxmlformats.org/officeDocument/2006/relationships/slide" Target="/ppt/slides/slide2.xml" Id="Re485c00399ba40a0" /><Relationship Type="http://schemas.openxmlformats.org/officeDocument/2006/relationships/slide" Target="/ppt/slides/slide3.xml" Id="R797f819fb9e14e46" /><Relationship Type="http://schemas.openxmlformats.org/officeDocument/2006/relationships/slide" Target="/ppt/slides/slide4.xml" Id="R824f332025a547b9" /><Relationship Type="http://schemas.openxmlformats.org/officeDocument/2006/relationships/slide" Target="/ppt/slides/slide5.xml" Id="Rb7120fb03b2242c5" /><Relationship Type="http://schemas.openxmlformats.org/officeDocument/2006/relationships/slide" Target="/ppt/slides/slide6.xml" Id="Rcb44de7be9664a7b" /><Relationship Type="http://schemas.openxmlformats.org/officeDocument/2006/relationships/slide" Target="/ppt/slides/slide7.xml" Id="Racd61b363ab846ea" /><Relationship Type="http://schemas.openxmlformats.org/officeDocument/2006/relationships/slide" Target="/ppt/slides/slide8.xml" Id="R094546596be14450" /><Relationship Type="http://schemas.openxmlformats.org/officeDocument/2006/relationships/slide" Target="/ppt/slides/slide9.xml" Id="Rfd7e27c0e27c49f5" /><Relationship Type="http://schemas.openxmlformats.org/officeDocument/2006/relationships/slide" Target="/ppt/slides/slide10.xml" Id="Rc0738e1cc8e043d7" /><Relationship Type="http://schemas.openxmlformats.org/officeDocument/2006/relationships/slide" Target="/ppt/slides/slide11.xml" Id="R29b58cbaa88e40bd" /><Relationship Type="http://schemas.openxmlformats.org/officeDocument/2006/relationships/slide" Target="/ppt/slides/slide12.xml" Id="R603e6484588e47b1" /><Relationship Type="http://schemas.openxmlformats.org/officeDocument/2006/relationships/slide" Target="/ppt/slides/slide13.xml" Id="Re37e668d82484aed" /><Relationship Type="http://schemas.openxmlformats.org/officeDocument/2006/relationships/slide" Target="/ppt/slides/slide14.xml" Id="Rea8568702bd34cff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16ee944fff20412b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7120caebd8134ae6" /><Relationship Type="http://schemas.openxmlformats.org/officeDocument/2006/relationships/notesMaster" Target="/ppt/notesMasters/notesMaster1.xml" Id="R0d7083951d7b468f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79e07caa9d3445c" /><Relationship Type="http://schemas.openxmlformats.org/officeDocument/2006/relationships/notesMaster" Target="/ppt/notesMasters/notesMaster1.xml" Id="R799e545209f94650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0020fe0b4b34d09" /><Relationship Type="http://schemas.openxmlformats.org/officeDocument/2006/relationships/notesMaster" Target="/ppt/notesMasters/notesMaster1.xml" Id="R792fe1ddcdcd48c8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b0304bb286974284" /><Relationship Type="http://schemas.openxmlformats.org/officeDocument/2006/relationships/notesMaster" Target="/ppt/notesMasters/notesMaster1.xml" Id="R7ade405067b04ca7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2f4ceeb918bc4fc9" /><Relationship Type="http://schemas.openxmlformats.org/officeDocument/2006/relationships/notesMaster" Target="/ppt/notesMasters/notesMaster1.xml" Id="Rd807e168109745d4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e18143912d8d4855" /><Relationship Type="http://schemas.openxmlformats.org/officeDocument/2006/relationships/notesMaster" Target="/ppt/notesMasters/notesMaster1.xml" Id="Rb2097a202b064a4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02e332203b0c4cf1" /><Relationship Type="http://schemas.openxmlformats.org/officeDocument/2006/relationships/notesMaster" Target="/ppt/notesMasters/notesMaster1.xml" Id="R973a2e6b27fc4e76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a011c7b97e145f9" /><Relationship Type="http://schemas.openxmlformats.org/officeDocument/2006/relationships/notesMaster" Target="/ppt/notesMasters/notesMaster1.xml" Id="R1132c8dac5e84f5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68d3086e07f24e65" /><Relationship Type="http://schemas.openxmlformats.org/officeDocument/2006/relationships/notesMaster" Target="/ppt/notesMasters/notesMaster1.xml" Id="R99516d59e3b14b3a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9ababedcfe2b4553" /><Relationship Type="http://schemas.openxmlformats.org/officeDocument/2006/relationships/notesMaster" Target="/ppt/notesMasters/notesMaster1.xml" Id="Rd489f5c817be4595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aea8d36123a14513" /><Relationship Type="http://schemas.openxmlformats.org/officeDocument/2006/relationships/notesMaster" Target="/ppt/notesMasters/notesMaster1.xml" Id="R3d2a71085c2f44db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3804e54e163d423f" /><Relationship Type="http://schemas.openxmlformats.org/officeDocument/2006/relationships/notesMaster" Target="/ppt/notesMasters/notesMaster1.xml" Id="R390483a1f7014686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c82ca6b0e9d64dad" /><Relationship Type="http://schemas.openxmlformats.org/officeDocument/2006/relationships/notesMaster" Target="/ppt/notesMasters/notesMaster1.xml" Id="R325e2681c38943e6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f58400ea1aa64799" /><Relationship Type="http://schemas.openxmlformats.org/officeDocument/2006/relationships/notesMaster" Target="/ppt/notesMasters/notesMaster1.xml" Id="Rfcfecbfe93684164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e663ce1183f4ef5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7c56674bb1234430" /><Relationship Type="http://schemas.openxmlformats.org/officeDocument/2006/relationships/slideLayout" Target="/ppt/slideLayouts/slideLayout2.xml" Id="Ra73986f445c64ac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a73986f445c64ac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199b128f7ae42c3" /><Relationship Type="http://schemas.openxmlformats.org/officeDocument/2006/relationships/image" Target="/ppt/media/image.png" Id="R493d3a7875f447c4" /><Relationship Type="http://schemas.openxmlformats.org/officeDocument/2006/relationships/notesSlide" Target="/ppt/notesSlides/notesSlide1.xml" Id="R96582f6cef00439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0c44fee33bd421b" /><Relationship Type="http://schemas.openxmlformats.org/officeDocument/2006/relationships/image" Target="/ppt/media/image24.png" Id="R909582807c5f4b8b" /><Relationship Type="http://schemas.openxmlformats.org/officeDocument/2006/relationships/notesSlide" Target="/ppt/notesSlides/notesSlide10.xml" Id="Red505272d9ea442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987ea5b10bd4e74" /><Relationship Type="http://schemas.openxmlformats.org/officeDocument/2006/relationships/image" Target="/ppt/media/image25.png" Id="Raa7d6ad99d9c44da" /><Relationship Type="http://schemas.openxmlformats.org/officeDocument/2006/relationships/notesSlide" Target="/ppt/notesSlides/notesSlide11.xml" Id="R3e7ff60491fb456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f998389ed9694bd9" /><Relationship Type="http://schemas.openxmlformats.org/officeDocument/2006/relationships/image" Target="/ppt/media/image26.png" Id="R1fe38322d96b4f8a" /><Relationship Type="http://schemas.openxmlformats.org/officeDocument/2006/relationships/notesSlide" Target="/ppt/notesSlides/notesSlide12.xml" Id="R8c5a0ca90656448d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d64f6fcd7344c24" /><Relationship Type="http://schemas.openxmlformats.org/officeDocument/2006/relationships/image" Target="/ppt/media/image27.png" Id="R81db07e366ad460c" /><Relationship Type="http://schemas.openxmlformats.org/officeDocument/2006/relationships/notesSlide" Target="/ppt/notesSlides/notesSlide13.xml" Id="Re2ba8669275d465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b5e3382038394de1" /><Relationship Type="http://schemas.openxmlformats.org/officeDocument/2006/relationships/image" Target="/ppt/media/image28.png" Id="R3f56148c3cf445c5" /><Relationship Type="http://schemas.openxmlformats.org/officeDocument/2006/relationships/notesSlide" Target="/ppt/notesSlides/notesSlide14.xml" Id="Ra262cf1dc5754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9fc020ad4874610" /><Relationship Type="http://schemas.openxmlformats.org/officeDocument/2006/relationships/image" Target="/ppt/media/image2.png" Id="R25a0a5e4bc4249e1" /><Relationship Type="http://schemas.openxmlformats.org/officeDocument/2006/relationships/image" Target="/ppt/media/image3.png" Id="R0e3462397e744169" /><Relationship Type="http://schemas.openxmlformats.org/officeDocument/2006/relationships/image" Target="/ppt/media/image.svg" Id="R43fde94cb8604108" /><Relationship Type="http://schemas.openxmlformats.org/officeDocument/2006/relationships/image" Target="/ppt/media/image4.png" Id="R74b6dfb3dc834d3d" /><Relationship Type="http://schemas.openxmlformats.org/officeDocument/2006/relationships/image" Target="/ppt/media/image2.svg" Id="R77e5b33e6fd748f7" /><Relationship Type="http://schemas.openxmlformats.org/officeDocument/2006/relationships/image" Target="/ppt/media/image5.png" Id="R2222dd05e8224b4c" /><Relationship Type="http://schemas.openxmlformats.org/officeDocument/2006/relationships/image" Target="/ppt/media/image3.svg" Id="Rd7994319f803488f" /><Relationship Type="http://schemas.openxmlformats.org/officeDocument/2006/relationships/image" Target="/ppt/media/image6.png" Id="R58e23aa62513441e" /><Relationship Type="http://schemas.openxmlformats.org/officeDocument/2006/relationships/image" Target="/ppt/media/image4.svg" Id="R572c8d1e022c4f7b" /><Relationship Type="http://schemas.openxmlformats.org/officeDocument/2006/relationships/image" Target="/ppt/media/image7.png" Id="R42823dd4b0c54605" /><Relationship Type="http://schemas.openxmlformats.org/officeDocument/2006/relationships/image" Target="/ppt/media/image5.svg" Id="Ra0dbd03d990648ef" /><Relationship Type="http://schemas.openxmlformats.org/officeDocument/2006/relationships/notesSlide" Target="/ppt/notesSlides/notesSlide2.xml" Id="R13dfb62ecfc841b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cb856eb6a404f06" /><Relationship Type="http://schemas.openxmlformats.org/officeDocument/2006/relationships/image" Target="/ppt/media/image8.png" Id="Rc4057332a3fe43b9" /><Relationship Type="http://schemas.openxmlformats.org/officeDocument/2006/relationships/notesSlide" Target="/ppt/notesSlides/notesSlide3.xml" Id="R524c459e8979447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0235b57dc3c4b34" /><Relationship Type="http://schemas.openxmlformats.org/officeDocument/2006/relationships/image" Target="/ppt/media/image9.png" Id="R3018fcb8ea974ee8" /><Relationship Type="http://schemas.openxmlformats.org/officeDocument/2006/relationships/notesSlide" Target="/ppt/notesSlides/notesSlide4.xml" Id="R6d37e69280924bd0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aa6145b1b58e4efc" /><Relationship Type="http://schemas.openxmlformats.org/officeDocument/2006/relationships/image" Target="/ppt/media/image10.png" Id="Rc7260fda56414497" /><Relationship Type="http://schemas.openxmlformats.org/officeDocument/2006/relationships/notesSlide" Target="/ppt/notesSlides/notesSlide5.xml" Id="Re3bbdd5988644bf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ac595ed66c1471f" /><Relationship Type="http://schemas.openxmlformats.org/officeDocument/2006/relationships/image" Target="/ppt/media/image11.png" Id="R2a448a1541304a3c" /><Relationship Type="http://schemas.openxmlformats.org/officeDocument/2006/relationships/image" Target="/ppt/media/image12.png" Id="R6407a50157e14418" /><Relationship Type="http://schemas.openxmlformats.org/officeDocument/2006/relationships/image" Target="/ppt/media/image6.svg" Id="Rb3b5d44d4553412a" /><Relationship Type="http://schemas.openxmlformats.org/officeDocument/2006/relationships/image" Target="/ppt/media/image13.png" Id="Rb2a670c3d0804c16" /><Relationship Type="http://schemas.openxmlformats.org/officeDocument/2006/relationships/image" Target="/ppt/media/image7.svg" Id="Rfe9b3802bd324129" /><Relationship Type="http://schemas.openxmlformats.org/officeDocument/2006/relationships/image" Target="/ppt/media/image14.png" Id="R92818813d1684385" /><Relationship Type="http://schemas.openxmlformats.org/officeDocument/2006/relationships/image" Target="/ppt/media/image8.svg" Id="R211d6f49e01845c2" /><Relationship Type="http://schemas.openxmlformats.org/officeDocument/2006/relationships/image" Target="/ppt/media/image15.png" Id="Ra7e5f5fd72b445bb" /><Relationship Type="http://schemas.openxmlformats.org/officeDocument/2006/relationships/image" Target="/ppt/media/image9.svg" Id="R553212d45f634472" /><Relationship Type="http://schemas.openxmlformats.org/officeDocument/2006/relationships/image" Target="/ppt/media/image16.png" Id="R618ee0a8775449f4" /><Relationship Type="http://schemas.openxmlformats.org/officeDocument/2006/relationships/image" Target="/ppt/media/image10.svg" Id="Rf080375c3f0c4a37" /><Relationship Type="http://schemas.openxmlformats.org/officeDocument/2006/relationships/image" Target="/ppt/media/image17.png" Id="R368a5f614a624794" /><Relationship Type="http://schemas.openxmlformats.org/officeDocument/2006/relationships/image" Target="/ppt/media/image11.svg" Id="Rd18cf7de53ac475e" /><Relationship Type="http://schemas.openxmlformats.org/officeDocument/2006/relationships/image" Target="/ppt/media/image18.png" Id="R104ccd04d3414b62" /><Relationship Type="http://schemas.openxmlformats.org/officeDocument/2006/relationships/image" Target="/ppt/media/image12.svg" Id="Re3e819d97e674ebb" /><Relationship Type="http://schemas.openxmlformats.org/officeDocument/2006/relationships/image" Target="/ppt/media/image19.png" Id="R695319efeef14e46" /><Relationship Type="http://schemas.openxmlformats.org/officeDocument/2006/relationships/image" Target="/ppt/media/image13.svg" Id="R4849b7d504214376" /><Relationship Type="http://schemas.openxmlformats.org/officeDocument/2006/relationships/image" Target="/ppt/media/image20.png" Id="R1caf3b452af647e0" /><Relationship Type="http://schemas.openxmlformats.org/officeDocument/2006/relationships/image" Target="/ppt/media/image14.svg" Id="R6b6f9b00cf8446ae" /><Relationship Type="http://schemas.openxmlformats.org/officeDocument/2006/relationships/notesSlide" Target="/ppt/notesSlides/notesSlide6.xml" Id="R842dba0f534348b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e9586f7a3404404" /><Relationship Type="http://schemas.openxmlformats.org/officeDocument/2006/relationships/image" Target="/ppt/media/image21.png" Id="Rb40724c863494108" /><Relationship Type="http://schemas.openxmlformats.org/officeDocument/2006/relationships/notesSlide" Target="/ppt/notesSlides/notesSlide7.xml" Id="R4cfc46994c82479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770ef24f1c04b95" /><Relationship Type="http://schemas.openxmlformats.org/officeDocument/2006/relationships/image" Target="/ppt/media/image22.png" Id="R527a8d35096a497b" /><Relationship Type="http://schemas.openxmlformats.org/officeDocument/2006/relationships/notesSlide" Target="/ppt/notesSlides/notesSlide8.xml" Id="Rbce95750760f4f6f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b2d37c96c504ffa" /><Relationship Type="http://schemas.openxmlformats.org/officeDocument/2006/relationships/image" Target="/ppt/media/image23.png" Id="R20b72fc6a2f0415d" /><Relationship Type="http://schemas.openxmlformats.org/officeDocument/2006/relationships/notesSlide" Target="/ppt/notesSlides/notesSlide9.xml" Id="R3dd0ddce5f6342f7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065571E-703C-4B29-BEA2-5A15D18DB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0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67A90D8-0DD9-4CF8-B02A-171509032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E6B983F-6590-44F4-A50D-BBD9FA0D3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54116F0-8943-4860-BE70-F13E4BABBB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01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798CCC0-869E-4D04-8F5B-9D9E90C9D2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0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8AE82CF-49E4-4B52-AE36-5030EB8B2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3d3a7875f447c4"/>
          <a:stretch xmlns:a="http://schemas.openxmlformats.org/drawingml/2006/main"/>
        </p:blipFill>
        <p:spPr>
          <a:xfrm xmlns:a="http://schemas.openxmlformats.org/drawingml/2006/main">
            <a:off x="742950" y="781050"/>
            <a:ext cx="1066800" cy="1066800"/>
          </a:xfrm>
          <a:prstGeom xmlns:a="http://schemas.openxmlformats.org/drawingml/2006/main" prst="rect">
            <a:avLst/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84F8987-DCD8-4CF6-9306-1667C5EE2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38350" y="914400"/>
            <a:ext cx="34290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304260F-B76C-42DA-B28D-D8E25E1497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1257300"/>
            <a:ext cx="3429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rPr>
              <a:t>SUIYUE CARE GROUP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E3B8FD5-5219-4464-A19B-8AE1FC378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381250"/>
            <a:ext cx="6858000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345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159A168-6D81-4AEC-B8D3-2DD6437567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086100"/>
            <a:ext cx="53340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rPr>
              <a:t>正式使用教育訓練手冊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94F61E9-3444-4251-A634-2D26818AA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714750"/>
            <a:ext cx="74295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5E8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0">
                <a:solidFill>
                  <a:srgbClr val="FFF5E8"/>
                </a:solidFill>
                <a:latin typeface="Microsoft JhengHei"/>
                <a:ea typeface="Microsoft JhengHei"/>
                <a:cs typeface="Microsoft JhengHei"/>
              </a:rPr>
              <a:t>請款、簽核、附件、傳票與三表，統一從這套系統開始。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B5902A9-4D77-49B8-872A-CE676600A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400550"/>
            <a:ext cx="4095750" cy="342900"/>
          </a:xfrm>
          <a:prstGeom xmlns:a="http://schemas.openxmlformats.org/drawingml/2006/main" prst="roundRect">
            <a:avLst>
              <a:gd name="adj" fmla="val 2222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FFE8C2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D251910-4257-4404-BB96-2A88A1A7E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486275"/>
            <a:ext cx="371475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正式網址  https://finance.suiyuecare.com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9398D6E-2BDB-4A0D-8806-7BF89B32BF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6191250"/>
            <a:ext cx="7429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FFE8C2"/>
                </a:solidFill>
                <a:latin typeface="Microsoft JhengHei"/>
                <a:ea typeface="Microsoft JhengHei"/>
                <a:cs typeface="Microsoft JhengHei"/>
              </a:rPr>
              <a:t>使用對象：申請人、主管、總務、人資、會計、行政部門主任、執行長</a:t>
            </a:r>
          </a:p>
        </p:txBody>
      </p:sp>
    </p:spTree>
    <p:extLst>
      <p:ext uri="{BB962C8B-B14F-4D97-AF65-F5344CB8AC3E}">
        <p14:creationId xmlns:p14="http://schemas.microsoft.com/office/powerpoint/2010/main" val="1151493239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41CD77F-1CF3-4AA0-9787-523B3223FD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A7C87D1-AA6B-40D7-8528-7F869576D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93D1E72-349F-474E-BD60-416C9C259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09582807c5f4b8b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92EE940-FB63-473C-B7BF-FE4E445DC1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3AD85E5-61AF-451F-B893-E4D59459EE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EA97D13-E7F2-4494-8624-D49512A71C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10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13B39EF-A211-42E3-92D7-AF32DA6E6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簽核管理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5CCCE76-6CBE-449A-A55E-46556F4E6C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每一關都要在系統內留下紀錄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3E631FD-8C82-4C62-9214-DA70738F61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主管不用看會計分錄，但要確認申請目的、附件與金額合理性。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839A86F-73A0-4038-8E29-A14D96D53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800350"/>
            <a:ext cx="4762500" cy="2724150"/>
          </a:xfrm>
          <a:prstGeom xmlns:a="http://schemas.openxmlformats.org/drawingml/2006/main" prst="roundRect">
            <a:avLst>
              <a:gd name="adj" fmla="val 279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AFEE4C1-AA8E-436B-BE39-3A574EEEF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1051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主管可以做什麼？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3FB2B16-F145-40E2-A455-C7FB022040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0EF7902-97D2-4859-A943-FC3FFFF9A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6766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核准：進入下一關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4CFA033-ED9D-4E4D-8A89-0E4F46E5B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67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B49413E-9816-48FF-9127-909C6EE18C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0195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退回上一關：請前一關修正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3E6C659-11A3-4AB0-A22D-89BE37E1B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00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B10FF44-E4C5-48DE-841C-459B0BD9B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3624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退件：整張單不同意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1C70555-8FB5-4F34-BFE7-795424C218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7529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0A0CBA0-A275-4089-82E8-452D44E0C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7053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加簽：本關通過後，指定員工成為下一關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2DA4E50-3102-4292-84EA-9EFF03275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0958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7933D15-4180-4EBB-8EF7-DE0086EE5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50482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上傳補充附件或留下備註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41B945B-7098-49E9-8DA3-CA00E0C11D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2800350"/>
            <a:ext cx="4762500" cy="2724150"/>
          </a:xfrm>
          <a:prstGeom xmlns:a="http://schemas.openxmlformats.org/drawingml/2006/main" prst="roundRect">
            <a:avLst>
              <a:gd name="adj" fmla="val 279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0ADBAD0-D34D-488D-8C7F-8A5E0B249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31051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簽核時要看哪裡？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062A9CF-A736-4C77-B3D9-1FE1A551B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97ABAD9-7E4F-4E2B-A31A-CA4AC44F6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6766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申請內容與目的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CAF961A-33F4-472B-86EE-9C6D6DC9D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4067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5CAD85E-EEDC-4750-BC3E-A2C194F59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0195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主管檢核附件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F3310BF-909B-4832-A317-7F40A24055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44100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E05D856-82D0-44B8-ACDA-AA6615A2A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3624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憑據照片彙整 PDF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6F314A1-3DDA-415D-805C-6754B8B57D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47529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D163A4D-FB7E-474A-9FB8-972C0CE46B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7053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即時 Excel 下載檔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2E901AE3-B721-48DB-86DF-BB9F91792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50958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FD6FBBEA-C734-4F8F-A661-B850A4B21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50482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簽核進度與前面關卡備註</a:t>
            </a:r>
          </a:p>
        </p:txBody>
      </p:sp>
    </p:spTree>
    <p:extLst>
      <p:ext uri="{BB962C8B-B14F-4D97-AF65-F5344CB8AC3E}">
        <p14:creationId xmlns:p14="http://schemas.microsoft.com/office/powerpoint/2010/main" val="751164009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E6D1A67-07FE-4950-A6FD-372525DBB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5F06B70-24A6-41B7-B05F-B41330274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8A60DC3-53D5-4C01-B1AB-674999AC41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a7d6ad99d9c44da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811F2D3-3092-4C30-964A-A937A8201F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A14E0AA-BF87-47C9-8D99-A907D3770F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5E877FE-BCC2-4F7D-99B5-97FE4C4E1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11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8857E0C-1DBD-46FA-A97E-D58E51EED8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會計關卡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D0104C4-E176-4307-A80F-D7116344C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會計總共有兩個重要任務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75D52E5-7B62-4F7F-8EA2-D44692D95D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第一次確認付款與科目；最後一次確認憑據與正式入帳。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EF9B8AE-86CB-46D2-A2B1-C7A251F8C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838450"/>
            <a:ext cx="4762500" cy="2628900"/>
          </a:xfrm>
          <a:prstGeom xmlns:a="http://schemas.openxmlformats.org/drawingml/2006/main" prst="roundRect">
            <a:avLst>
              <a:gd name="adj" fmla="val 289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E114193-A3C5-4866-A57C-5EE500DDC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31432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第一關：付款前檢核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4698420-D742-472B-ACBF-ABE580F56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3762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6743054-A965-4EE8-9239-19C777A3D8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3714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確認金額與匯款資訊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405B62C-F7B9-4A62-8AC9-08D8446148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143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11F7CEB-86F2-486F-90D1-C629FEBA8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4095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確認或調整預設會計科目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149C9E4-D496-4904-A246-4154203C89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C482D99-0855-4D4E-B8AC-1536AC663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4476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經辦上傳到銀行或安排付款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20453DC-3120-41B2-B381-D2F4ABFB12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905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9AB44BB-E552-44CF-881E-51B3D6331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4857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執行長放款後，現金流量表先變動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755083C-AC48-46B9-BFAB-E3E48D617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838450"/>
            <a:ext cx="4762500" cy="2628900"/>
          </a:xfrm>
          <a:prstGeom xmlns:a="http://schemas.openxmlformats.org/drawingml/2006/main" prst="roundRect">
            <a:avLst>
              <a:gd name="adj" fmla="val 2899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4D277F8-0DB9-4EBB-9FB4-056A638E67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31432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第二關：憑據入帳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3A81EDD-9F2F-4AE7-B958-1886A4874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762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873CA42-E766-488A-9A1F-C5C5DE209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3714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收到實體憑據或最後附件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272AEE3-C010-411D-8CE1-478E04DA8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143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42D44EB-10E7-40D0-9A8E-085CFB922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095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確認最終金額與科目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2DFE1244-4717-4EF4-8353-61AA046FB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327205C-F31C-4917-812A-E4FD977DA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476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切正式傳票並鎖定來源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9B1E029-7BD1-4810-B0B3-4F9BB7079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905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8008DD3-D976-4786-85D9-4834FDEE57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857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資產負債表與損益表於本關更新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6471658-AE73-4E3F-8205-73CDA475BA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981700"/>
            <a:ext cx="8572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B42318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B42318"/>
                </a:solidFill>
                <a:latin typeface="Microsoft JhengHei"/>
                <a:ea typeface="Microsoft JhengHei"/>
                <a:cs typeface="Microsoft JhengHei"/>
              </a:rPr>
              <a:t>原則：現金流量表與三表不可重複認列，系統以傳票與入帳狀態控管。</a:t>
            </a:r>
          </a:p>
        </p:txBody>
      </p:sp>
    </p:spTree>
    <p:extLst>
      <p:ext uri="{BB962C8B-B14F-4D97-AF65-F5344CB8AC3E}">
        <p14:creationId xmlns:p14="http://schemas.microsoft.com/office/powerpoint/2010/main" val="756295020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A1E8C2B-668A-4BE8-88E6-C11ADDBF7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5AA1F69-A6D7-403C-BA81-5FAF056532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5651427-41A4-4738-87DD-325433F10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e38322d96b4f8a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E807546-504C-41F4-A0ED-DC5862B4F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F9BC2B3-EFC7-4F46-AFCF-C4D784D75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F97A0BD-D3B2-4190-90BC-7C247EA6A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12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115ABDF-6B02-48FC-B73F-A3B9F3ED25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收入申請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77034AC-D492-410C-B770-1125029EC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收入、發票與收款也要走系統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E2C5797-EAB9-4170-9BD4-51365A576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收入入帳與現金流收款是兩件事，請依流程確實處理。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B626B5C-9729-4E26-8CFC-76C219E4F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00350"/>
            <a:ext cx="2381250" cy="2381250"/>
          </a:xfrm>
          <a:prstGeom xmlns:a="http://schemas.openxmlformats.org/drawingml/2006/main" prst="roundRect">
            <a:avLst>
              <a:gd name="adj" fmla="val 32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A5E872C-61FC-4206-B605-07CF46D80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1051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股東往來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E115011-6383-4F0A-AED6-F413F36D8C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743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32FA7F4-47F0-4EA7-9235-A212CE271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6957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股東借款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F5244E7-8F6A-4BFB-ACED-F91C3BABF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105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50FB176-650E-4EE3-9193-D974C0932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05765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股東增資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5C664F1-202F-4F8E-9825-62B06529E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C7CB8AF-F2F9-49D6-8A83-32C0835C19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4196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公司間往來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EA4F45A-E263-47C1-AFBD-4E312C519A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2800350"/>
            <a:ext cx="2381250" cy="2381250"/>
          </a:xfrm>
          <a:prstGeom xmlns:a="http://schemas.openxmlformats.org/drawingml/2006/main" prst="roundRect">
            <a:avLst>
              <a:gd name="adj" fmla="val 32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1234145-1063-45CB-9910-9ADF02BEA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7150" y="31051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開立發票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87751F7-7893-43D8-9ED7-D55791654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3743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1249566-2CFF-4BCA-9641-9E4068542D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36957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申請人與部門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69341C8-3A7E-4A19-AF19-3F024999C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105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D78CB28-CAC7-4E4F-8AA3-2153BB7F1B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405765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八步驟簽核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7EFEA6C-6E81-4F55-9AD4-777303027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4C8F446-AD56-45D8-883B-691A2E457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44196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完成即列收入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CC9C545-80C4-46B3-AD87-86FFE56C77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2800350"/>
            <a:ext cx="2381250" cy="2381250"/>
          </a:xfrm>
          <a:prstGeom xmlns:a="http://schemas.openxmlformats.org/drawingml/2006/main" prst="roundRect">
            <a:avLst>
              <a:gd name="adj" fmla="val 32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A3F78D6-89EF-447E-BD09-ACB23B526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31051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申請繳費單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605067A-EDA9-4356-93A7-EE22EC6ED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743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4C23A89-4AC4-498A-B5AC-7CD5CD2B3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36957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單筆或批量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4CB50AC-8521-481B-93DE-239C4AC4A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4105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A2974625-FA61-4BE3-B10B-7B2A8FA44F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405765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統一追蹤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4B86825C-54AD-493D-A5F9-954688BBB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93C8092-B673-4144-B238-ECB3DE26C8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44196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後續收款查核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F06AF1F9-4988-4EDF-ADCD-591AD6F2D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2800350"/>
            <a:ext cx="2381250" cy="2381250"/>
          </a:xfrm>
          <a:prstGeom xmlns:a="http://schemas.openxmlformats.org/drawingml/2006/main" prst="roundRect">
            <a:avLst>
              <a:gd name="adj" fmla="val 32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A64DF60C-9818-4BB8-9492-B7D5E31BB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1051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7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收款情形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D3EB96F9-BB71-4FB4-9526-1A5569C613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82150" y="3743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6C976865-6B9A-4F37-8F1F-1022F5D2C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36957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會計點已收款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8B9BF485-DCFE-47E1-A6B4-4BDA5A036D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82150" y="4105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C2FBF6E0-6AA7-4DD7-92C4-1D0EA70172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405765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行政主任複核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EC5229F3-0576-447F-922F-9EBD53A57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8215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0E0E098E-B8FE-417A-87E6-D789D41F63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4419600"/>
            <a:ext cx="15049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現金流量表更新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914549F6-6F5D-49F5-B07C-A8B21BDD57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829300"/>
            <a:ext cx="857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重點：發票開立完成即認列收入；收款確認後才影響現金流量。</a:t>
            </a:r>
          </a:p>
        </p:txBody>
      </p:sp>
    </p:spTree>
    <p:extLst>
      <p:ext uri="{BB962C8B-B14F-4D97-AF65-F5344CB8AC3E}">
        <p14:creationId xmlns:p14="http://schemas.microsoft.com/office/powerpoint/2010/main" val="922378093"/>
      </p:ext>
    </p:extLst>
  </p:cSld>
</p:sld>
</file>

<file path=ppt/slides/slide1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76D27E7-24FE-402B-8D66-5F133321E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26D8A22-270D-44A2-B699-3FD5BE34F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7605D84-80DF-44E9-83BB-AD1981EC2C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1db07e366ad460c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D49E00D-F47D-4909-BAA9-609B0F7CB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0286881-C799-4705-AF60-A40FD1B5C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4467365-ACB9-466A-A2CF-77F8F82905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13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8523675-B17C-4E1E-9434-B95967F6E8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手機與平板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213DC11-626C-4140-99BD-036AB6912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手機可以用，但請用正確瀏覽器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ABB2EE9-DBBC-4461-8C32-75F2496859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行動版適合查看、簽核、補附件；大量 Excel 編輯仍建議用電腦。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855DDDC-671B-4C2A-A346-C6F1BFB7E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00350"/>
            <a:ext cx="4762500" cy="2724150"/>
          </a:xfrm>
          <a:prstGeom xmlns:a="http://schemas.openxmlformats.org/drawingml/2006/main" prst="roundRect">
            <a:avLst>
              <a:gd name="adj" fmla="val 279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953B26C-8CF4-4541-BE20-98C586D6D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31051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手機版操作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4CF2F54-D785-4748-BEEF-AD9557BDA2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B2F84A3-71DD-4620-9A3E-695C793FE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36766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網址列請確認 finance.suiyuecare.com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C0602D4-39CC-49E4-B726-82C2EC8139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124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1A57F10-547F-4A4E-8F47-3BFF85E66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0767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選單固定在畫面下方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3D7E4DD-0AFD-400F-BA7E-E982C6F7E2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95E14FC-B905-4380-8398-4E39DCF31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476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只上下滑動，不需左右找欄位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FC51EC1-3018-4E05-8977-1462B14E5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9244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22BB68E-A648-4E0C-A70F-F78A52C909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8768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Google 登入請使用 Safari / Chrome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FB8113A-F903-49B5-985E-0FBB1A70E9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2800350"/>
            <a:ext cx="4762500" cy="2724150"/>
          </a:xfrm>
          <a:prstGeom xmlns:a="http://schemas.openxmlformats.org/drawingml/2006/main" prst="roundRect">
            <a:avLst>
              <a:gd name="adj" fmla="val 279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B774C54-B12B-4591-BE74-65AADBCEA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1051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常見狀況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8983255-FAF6-40D1-B1EB-D0A6C95A8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F688598-2F21-4D07-B7EE-0DADB11B67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36766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LINE 內建瀏覽器會被 Google 擋下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7C4C251-E842-4768-92D1-8AB087FF1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4124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3975771A-D7BC-44F3-9E9B-2647DDD4E0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40767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若開到舊網址，系統會導回正式網址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1B80340-E7A4-41F3-A7C6-DDB3F0CE2E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7E67B8B-7742-4497-9F8F-313BDF2F76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447675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若看起來不是最新版，請重新整理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E251ED2-590F-45FD-9FB1-D961A954B6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49244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82853543-3179-4551-B636-5C6236D233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48768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附件下載請確認瀏覽器允許下載</a:t>
            </a:r>
          </a:p>
        </p:txBody>
      </p:sp>
    </p:spTree>
    <p:extLst>
      <p:ext uri="{BB962C8B-B14F-4D97-AF65-F5344CB8AC3E}">
        <p14:creationId xmlns:p14="http://schemas.microsoft.com/office/powerpoint/2010/main" val="672512871"/>
      </p:ext>
    </p:extLst>
  </p:cSld>
</p:sld>
</file>

<file path=ppt/slides/slide1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9D8FF4B-4FE1-4B1A-8BC6-A007CFDD10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CBEB2C8-71FC-4BC4-AB00-83D3466105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3EFD0A5-F3C1-4D4D-948B-2C985DDAD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f56148c3cf445c5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3846D63-DBC1-422A-8480-F4F669118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E8C2A1E-8143-477F-B2DA-F8CCE455E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E28EFD6-6DB0-4667-9447-BDCFAAE06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14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AE58D4A-1A66-4586-B94F-0EBAA8D660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正式使用前檢查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B402FD0-E492-46D2-B76C-C84D6984C1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每位同仁請先完成這 5 件事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5619158-8580-47AE-A545-3F147DA118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上線初期請把問題回報清楚，方便快速修正。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053368B-1D76-4A4C-9BF5-74D2BA5F64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724150"/>
            <a:ext cx="4762500" cy="2933700"/>
          </a:xfrm>
          <a:prstGeom xmlns:a="http://schemas.openxmlformats.org/drawingml/2006/main" prst="roundRect">
            <a:avLst>
              <a:gd name="adj" fmla="val 259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EBFFE70-749F-4E78-B5B2-EAF88B375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067050"/>
            <a:ext cx="2857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第一次使用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470C1B2-FB5F-443D-932C-F3CB7A930D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3686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7E18BFD-FF76-4B7F-BDAB-355EE827C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3638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確認自己可以登入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DA272AB-E008-494E-AFE7-32F571DCE2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4067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F9D5F3F-F218-46B9-B997-5D1A0AC50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019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確認公司別、部門、層級正確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B51C160-181D-45FD-9C4A-7B88AA659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4448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A05D449-AE5E-4C3F-871D-F11AA5048D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400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嘗試暫存一張表單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FF10DC1-D622-4AD1-8116-1236965A9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4829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68FE6CC-F3E8-4BD2-97C8-CF888F661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781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確認附件可以上傳與下載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27CDBA6-5813-47A4-B209-A8BE62CC5E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5210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E09E66E-E236-410F-AE19-11AAD4E53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162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送出前一定看確認頁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EB928E8-F70C-401C-A1F1-439AA6338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724150"/>
            <a:ext cx="4762500" cy="2933700"/>
          </a:xfrm>
          <a:prstGeom xmlns:a="http://schemas.openxmlformats.org/drawingml/2006/main" prst="roundRect">
            <a:avLst>
              <a:gd name="adj" fmla="val 2597"/>
            </a:avLst>
          </a:prstGeom>
          <a:solidFill xmlns:a="http://schemas.openxmlformats.org/drawingml/2006/main">
            <a:srgbClr val="FFFDF8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901BB12-9A35-48CD-9325-766161099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00850" y="3067050"/>
            <a:ext cx="2857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問題回報請提供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4FE3AFE-47D9-43AA-9489-C91B427CB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686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BA2628E-1278-4544-B281-E57E730D8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3638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使用帳號與角色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57E6827-39B0-43DE-BB3E-9C8533285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067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0BFDAF3-87EA-4DEA-A032-F2E78F1F3C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4019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操作哪一個頁面 / 表單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59AE526-DD5E-47A7-A422-D6A4DFCBC1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448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E093F53-E65E-42F6-A7B8-E444AB5DA7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4400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錯誤截圖或畫面文字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4DB3E18-A26D-469A-8383-47FCF4E243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829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5539687-6491-44C8-A034-05A4EA8A9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4781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發生前做了哪些動作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DA7DF17-8579-43A0-B9C3-3AAB90A23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52101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7F9C883D-1628-4896-8A09-8408260E3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516255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希望怎麼調整會更好用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094D477-0E11-49F2-9ED3-2969ACF4B1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6076950"/>
            <a:ext cx="72390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5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正式網址：https://finance.suiyuecare.com</a:t>
            </a:r>
          </a:p>
        </p:txBody>
      </p:sp>
    </p:spTree>
    <p:extLst>
      <p:ext uri="{BB962C8B-B14F-4D97-AF65-F5344CB8AC3E}">
        <p14:creationId xmlns:p14="http://schemas.microsoft.com/office/powerpoint/2010/main" val="315510040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4C0F68D-DC65-49AF-B38C-2DF39387D9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14ADD9C-C47B-408B-8BD0-DE3B2709CF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E25807B-D381-4CD8-83C7-0BB1F743D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5a0a5e4bc4249e1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CB28F16-63A8-4A96-87A4-3EAC7516E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5F84215-52D9-4A6E-8348-9DF1FEEC4A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0B9FC13-2CBD-4A90-98A0-793E54041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02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4436FA5-AB5B-46AD-8416-5E05072321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上線目的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1DA8E58-AB42-4222-A7FD-4708F60E7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為什麼要改用財務管理系統？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5DCD67B-7A63-463E-8A50-4FFDF6E22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把過去分散在 LINE、Excel、紙本、口頭確認的流程，收斂成同一條清楚可追溯的作業線。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F780B80-D4B9-4853-936C-075C8B099B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3238500" cy="1371600"/>
          </a:xfrm>
          <a:prstGeom xmlns:a="http://schemas.openxmlformats.org/drawingml/2006/main" prst="roundRect">
            <a:avLst>
              <a:gd name="adj" fmla="val 555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B3FC24E-57A9-43F7-9CA7-D5B7BFA4F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861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e3462397e744169">
            <a:extLst>
              <a:ext uri="{96DAC541-7B7A-43D3-8B79-37D633B846F1}">
                <asvg:svgBlip xmlns:asvg="http://schemas.microsoft.com/office/drawing/2016/SVG/main" r:embed="R43fde94cb8604108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1047750" y="320040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2147CA2-B0C6-46E0-B0B4-5436C7564B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3105150"/>
            <a:ext cx="21907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減少補件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7BC3765-CA06-4DF6-9658-B8FF9B2DA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3409950"/>
            <a:ext cx="21717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表單欄位、附件與必填資料集中在同一張申請單，送出前先確認。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1290A21-8DC9-4652-8753-F0599338C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876550"/>
            <a:ext cx="3238500" cy="1371600"/>
          </a:xfrm>
          <a:prstGeom xmlns:a="http://schemas.openxmlformats.org/drawingml/2006/main" prst="roundRect">
            <a:avLst>
              <a:gd name="adj" fmla="val 555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C39B358-0486-4A24-98C6-189EACBD34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30861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b6dfb3dc834d3d">
            <a:extLst>
              <a:ext uri="{96DAC541-7B7A-43D3-8B79-37D633B846F1}">
                <asvg:svgBlip xmlns:asvg="http://schemas.microsoft.com/office/drawing/2016/SVG/main" r:embed="R77e5b33e6fd748f7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4800600" y="320040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EFA7F80-5D12-404A-B75E-CE49A9A35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95900" y="3105150"/>
            <a:ext cx="21907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簽核清楚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EBF35FD-0CE7-4D1F-A4E2-04855C6A81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95900" y="3409950"/>
            <a:ext cx="21717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依組織圖與職務自動判斷下一關，申請人與主管都看得到進度。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35AF52B-BDE9-44F1-A8E8-1754413A2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876550"/>
            <a:ext cx="3238500" cy="1371600"/>
          </a:xfrm>
          <a:prstGeom xmlns:a="http://schemas.openxmlformats.org/drawingml/2006/main" prst="roundRect">
            <a:avLst>
              <a:gd name="adj" fmla="val 555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972A426-403A-41FC-BEAA-E05799DDA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39150" y="30861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2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222dd05e8224b4c">
            <a:extLst>
              <a:ext uri="{96DAC541-7B7A-43D3-8B79-37D633B846F1}">
                <asvg:svgBlip xmlns:asvg="http://schemas.microsoft.com/office/drawing/2016/SVG/main" r:embed="Rd7994319f803488f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553450" y="320040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5123F90-6B0F-46E5-84C2-3D52307ED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0" y="3105150"/>
            <a:ext cx="21907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資料可追溯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31777F8-2BD6-432E-AB5F-BCA853BDF4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0" y="3409950"/>
            <a:ext cx="21717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附件、備註、簽核紀錄、傳票與報表資料保留來源關係。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4199CA9-2510-4B0D-B386-1A8504A54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90800" y="4686300"/>
            <a:ext cx="3238500" cy="1371600"/>
          </a:xfrm>
          <a:prstGeom xmlns:a="http://schemas.openxmlformats.org/drawingml/2006/main" prst="roundRect">
            <a:avLst>
              <a:gd name="adj" fmla="val 555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1E2927E-7A30-40DB-92D5-7DA288ABF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00350" y="489585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8e23aa62513441e">
            <a:extLst>
              <a:ext uri="{96DAC541-7B7A-43D3-8B79-37D633B846F1}">
                <asvg:svgBlip xmlns:asvg="http://schemas.microsoft.com/office/drawing/2016/SVG/main" r:embed="R572c8d1e022c4f7b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2914650" y="50101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D90821A-97DC-4D08-84B6-E4EC3E2EE3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4914900"/>
            <a:ext cx="21907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會計更即時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E6630E1-742D-4DF7-BB74-BC0E501227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5219700"/>
            <a:ext cx="21717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付款、收款、傳票、三表與營業稅資料逐步連動，降低重複入帳風險。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768A05B8-5F30-42BC-994F-E64C80A5B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686300"/>
            <a:ext cx="3238500" cy="1371600"/>
          </a:xfrm>
          <a:prstGeom xmlns:a="http://schemas.openxmlformats.org/drawingml/2006/main" prst="roundRect">
            <a:avLst>
              <a:gd name="adj" fmla="val 555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0C1E454-80B6-40A3-86D8-57E13669F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489585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2823dd4b0c54605">
            <a:extLst>
              <a:ext uri="{96DAC541-7B7A-43D3-8B79-37D633B846F1}">
                <asvg:svgBlip xmlns:asvg="http://schemas.microsoft.com/office/drawing/2016/SVG/main" r:embed="Ra0dbd03d990648ef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6686550" y="50101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DF0AD7E-C4F3-471D-9FE1-2F19348162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4914900"/>
            <a:ext cx="21907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多裝置使用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D5E7926-CE72-4740-8781-698C36DB0B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5219700"/>
            <a:ext cx="21717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正式網址可用電腦、平板、手機瀏覽器開啟，手機版已調整底部選單。</a:t>
            </a:r>
          </a:p>
        </p:txBody>
      </p:sp>
    </p:spTree>
    <p:extLst>
      <p:ext uri="{BB962C8B-B14F-4D97-AF65-F5344CB8AC3E}">
        <p14:creationId xmlns:p14="http://schemas.microsoft.com/office/powerpoint/2010/main" val="1708244330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F16167C-5979-4088-8A03-911151616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4BCAB2D-72F9-4F97-9F1B-678C84F74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9F24210-00DA-45D3-B558-A3E8F31C79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4057332a3fe43b9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903AF71-F4C9-4BD6-AB2F-B1EA1D8CC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ED331CC-B43F-4143-A1C9-3DCCFD0F98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B93ED34-9D41-4139-8516-DF898AD8C2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03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6C3456B-5818-44F1-86CB-2008BC1189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整體流程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7E3BD32-0584-432B-9C3D-45D776D0B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一張申請單從送出到入帳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32F14E6-C8C5-49C4-9A17-4C8846FEDD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員工只要把資料填完整，後續系統會依簽核關卡往下推進。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81253B2-B950-447B-B8C4-8E68C291AB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6705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BF815EC-B1F1-4A59-8293-1E1679BB0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23850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4B44165-D01E-4663-BC77-99A7062D3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30517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1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0FBF201-47B7-4552-B02E-9F38F046A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25755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登入系統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A4EA16D-2917-47C8-8115-59A42E21A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54330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使用正式網址登入，選擇會計系統。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CE308F6-B740-487F-85B7-A523165E1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43200" y="358140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7A75B64-6FDA-4570-AE70-A1F246818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353377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929CE92-AC12-4B2F-B81E-ADB2ADFAA5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38500" y="306705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87D31FE-5E6D-413E-A7BA-B1C1C09AF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323850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1ACF440-1CF0-44B8-AF43-D8C9ACEA82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330517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6D56C84-2174-4AE4-BD63-1A4DDC4288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7150" y="325755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填寫表單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8F999A3-A419-43BF-AC3E-75D5D1745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7150" y="354330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選擇申請類型，上傳附件與明細。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A6D2156-3C43-486D-BD3A-A0BED77D09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358140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A5FDC0F-83EB-4F2A-AAEE-0BA1E680DF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62600" y="353377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7C75A16-6B16-4986-9091-92D821EEC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306705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1A740D4-4EEC-4D58-AEAE-63FFB9F55F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323850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5445245-FBCB-406E-996E-93F70AD7C2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330517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3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AC011EB-3606-49C0-AFD5-41ADC77338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325755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送出簽核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E7DC04E8-B9EE-475D-90EC-45FBD9E8BF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354330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送出前看確認頁，確認金額與附件。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A97E632-DE2F-4686-BA15-2783B32A3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58140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7AECA703-1589-43DF-A5EE-9CFE739C1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53377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4DC66B5-D48C-41BF-AD09-60D18AC28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06705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4C376A45-F381-47A4-A03C-50208E463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323850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CB9ED80-8F26-4234-A259-B3602E4E6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330517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4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9AC4BD76-D1F4-4BA3-A591-1E6DB24E27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34450" y="325755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主管 / 會計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64CD890-D32C-4829-9039-9C765B5D8F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34450" y="354330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主管審核，會計確認科目與付款。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2AD1B693-69C5-4AF9-8C55-99FD42746C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44150" y="358140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086626C4-FAE9-4735-966A-FEA76EE5E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29900" y="353377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5183D5C8-C113-4123-A75C-8FF556BA14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66725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E7B9885-4FE3-44D3-A5B1-42080D1525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3870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D2953FC7-4399-487F-A7E4-D90C3691B1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90537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5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C084F78E-960E-4922-B0B4-DC6890723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85775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入帳與查詢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E04FBA1F-C9C0-4F1F-9409-8CEC77934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514350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最後會計入帳，報表與傳票可追溯。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4E0A7D72-E0B1-40A7-BC8A-1FF8A0B96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4953000"/>
            <a:ext cx="70485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42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重點：任何附件、備註、退回、加簽與抽單，都應該在系統內完成，不再分散於私人訊息。</a:t>
            </a:r>
          </a:p>
        </p:txBody>
      </p:sp>
    </p:spTree>
    <p:extLst>
      <p:ext uri="{BB962C8B-B14F-4D97-AF65-F5344CB8AC3E}">
        <p14:creationId xmlns:p14="http://schemas.microsoft.com/office/powerpoint/2010/main" val="1905068449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C3A2A3B-980A-493C-B0B0-C1FBB03D90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F9CEAD0-C511-4AB8-9801-1A5143345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C815CB0-3FD4-4BB2-A43F-CCF72A255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18fcb8ea974ee8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00B7876-E290-4024-AABE-EC6C32B445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1DA9758-2BCD-4D43-95E2-068938CA37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9241BDD-132A-4023-9FD8-D8294A2AB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04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78638B4-4826-44C7-8043-F06686E990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登入與入口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27D6A5A-24D0-4A7A-A4F8-0BA24C79FC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請只使用正式網址登入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040ECF2-6D29-47D2-92A4-6817B43470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正式網址是 https://finance.suiyuecare.com；舊網址會自動導回正式網址。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E08F0B1-8C00-463D-BDFA-C62C793C5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4476750" cy="2743200"/>
          </a:xfrm>
          <a:prstGeom xmlns:a="http://schemas.openxmlformats.org/drawingml/2006/main" prst="roundRect">
            <a:avLst>
              <a:gd name="adj" fmla="val 277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BF25A7D-386C-4379-BEDA-0817FAFB8B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028950"/>
            <a:ext cx="34290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登入方式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9CBC39-675A-4984-8D42-F6C36C04AE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909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575C747-20A8-4E32-9EDA-DBC0AA1BC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54330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Google Workspace 帳號快速登入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78DC8F5-3C94-4149-9D43-F180AF43F0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100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F5105AE-8C96-4744-AE31-E324F8F1D9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96240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測試階段可用內部帳號密碼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D76B5FE-56A6-4BD8-ABED-2EC4E77B4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291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5F7483D-FB37-4D05-82B9-E8AB4420A9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38150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登入後先進入模組入口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FE049AE-2CAA-46CB-9953-384C366B1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848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F29CDC3-E25E-4F0D-A407-96433E34F2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800600"/>
            <a:ext cx="32194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選擇「會計系統」後進入工作台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ECDD7B2-E600-4919-809B-D90486EF60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0" y="2724150"/>
            <a:ext cx="4762500" cy="2743200"/>
          </a:xfrm>
          <a:prstGeom xmlns:a="http://schemas.openxmlformats.org/drawingml/2006/main" prst="roundRect">
            <a:avLst>
              <a:gd name="adj" fmla="val 2778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5F68DC4-0676-4EE2-914A-B9294C834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028950"/>
            <a:ext cx="34290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手機登入注意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FA90311-E653-4DA8-806B-CE5D4B94EA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35909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46E2FA6-7501-48BD-96F2-9BBB9156E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35433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請用 Safari 或 Chrome 開啟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856765C-F1D5-46D9-B2D1-1F836C96E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0100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762CC84-38DE-4B08-9AC0-D97C11B123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39624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不要在 LINE 內建瀏覽器做 Google 登入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1574B41-E5C6-4D3F-8EB9-CCC5CDE93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4291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6EDAFDD-BCC8-4B0D-96FD-6ECFF216E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43815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手機版選單固定在畫面下方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5C285CD-E6A5-4F1F-A546-AE7BBE4C2B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848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7FB8CF9-13E7-4740-A486-BDA48E09D5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4800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若畫面怪怪的，請重新整理或清除快取</a:t>
            </a:r>
          </a:p>
        </p:txBody>
      </p:sp>
    </p:spTree>
    <p:extLst>
      <p:ext uri="{BB962C8B-B14F-4D97-AF65-F5344CB8AC3E}">
        <p14:creationId xmlns:p14="http://schemas.microsoft.com/office/powerpoint/2010/main" val="2145874134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CF52F31-68C3-47B8-A4A7-80605B9E6F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7624BDF-0D60-4CE7-A381-AFD9F3203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A22AA0E-C436-4DC5-AA90-FBACA5BD43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260fda56414497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AC1E9CA-1BC9-4B4C-BFD3-0359672FA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3687D86-55D6-4916-B3EE-4D48050DF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FDA0284-ED25-442B-B044-4887CDEAF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05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DCC6B4C-8A3C-4335-8106-82592F33A7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角色權限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C2B1698-EA5B-4526-989B-1B808A586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每個人只會看到需要處理的功能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4974A56-2F3E-4A12-86CF-F7D20A5B77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系統會依帳號角色顯示不同頁面，避免資料被無關人員誤看或誤操作。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BF01130-1058-4866-8CD3-D53F12D2A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7813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1516EAF-8285-4000-B157-80472EDE7B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9718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9C6BE1F-6BC2-4C7E-8B74-556E011CF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575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1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5B1C656-BFF5-42DD-AE2C-1BC38BB82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29527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申請人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180B06C-BE51-463B-BAC7-95BA88110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32194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填寫申請、上傳附件、暫存、送出、查看我的單子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D3AD317-9B2E-4EBB-A80E-BE282656DD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27813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1197017-21FF-4E5B-A3D0-BF0BEA7BD4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29718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A6A0EF9-76A4-4C69-AF8B-ECC46740D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30575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2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663E6B7-EBCC-45F0-81D2-93E1B310D1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29527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主管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D5D2447-D2D4-46B8-896F-9FAE63DF9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32194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檢核內容、退回上一關、加簽、上傳補充檔案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B3AE9D8-0119-4222-AFDC-8D89190131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8481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822C371-34A2-468F-A160-CC678E38C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0386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5EE0692-42CA-4517-A65C-676B862090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1243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3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5C9005E-E674-420B-B6CD-4720C08AB7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0195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總務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D0FEB6B-69A3-41D0-956C-777FA4907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2862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採購申請中找商品、填寫付款資訊、補實際憑據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94D4EC5-2BB8-4EA5-94A0-C20103EC3E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38481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54AA5A1-D89D-47CF-B933-47723032F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0386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698AF78-7644-4D10-A698-483DFD9A3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1243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4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4A649B6-DAC5-4ABE-8289-2171D57F41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40195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人資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36AAEFA-57A0-4898-AB1B-184886E2D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42862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管理組織圖、人事費用相關審核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27C39FD-13E8-4933-994C-E24121B656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9149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439AB2F-905A-4818-B85F-0F86D85A5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1054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ABA86AFB-6812-413E-A852-A76F61FEF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1911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5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0D16BEB-B50D-4C94-890C-D1568ADE4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0863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會計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5397675-F4E8-4A1F-8EE0-57D7CD184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3530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確認金額、科目、付款、收憑據、切傳票、入三表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7B04FE0D-D56F-472A-BFD0-7AA17769A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4914900"/>
            <a:ext cx="4762500" cy="800100"/>
          </a:xfrm>
          <a:prstGeom xmlns:a="http://schemas.openxmlformats.org/drawingml/2006/main" prst="roundRect">
            <a:avLst>
              <a:gd name="adj" fmla="val 952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6854424C-B5B3-4260-9A5A-C0D9974CCA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1054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C71E6160-31C5-49F3-9D5C-A8D48E155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191125"/>
            <a:ext cx="419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6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60F59ABB-EDDE-443D-96BF-E0AE4789D6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50863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行政主任 / 執行長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3F4135C8-1832-4DA9-898A-65B74FDBFD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5353050"/>
            <a:ext cx="366712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38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系統設定、重要關卡核准、組織與權限檢核</a:t>
            </a:r>
          </a:p>
        </p:txBody>
      </p:sp>
    </p:spTree>
    <p:extLst>
      <p:ext uri="{BB962C8B-B14F-4D97-AF65-F5344CB8AC3E}">
        <p14:creationId xmlns:p14="http://schemas.microsoft.com/office/powerpoint/2010/main" val="1031940455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61A9EB1-CB83-4D19-8D85-64329158CC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B95CAD9-A61A-48AC-A690-F23A5D771A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58B48E4-6C79-41CA-9A36-EB972F95D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a448a1541304a3c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1343393-3CA0-4AF1-9BD0-504E4874F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5F963AF-6C71-482B-B431-8E9EF7DBBD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AFA3A6B-703E-4CE5-B541-4B7370ED3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06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7920387-972A-4640-A108-3547F7D94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申請類型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EBEFA4D-0643-4A19-A3A7-DF966A7C7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先選對單子，後面流程才會順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D87C727-0CD8-461A-B7FE-5491E86D8D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目前支出與收入相關申請都從系統內建立。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2AB44BD-899F-4F4D-844F-D08075C30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6860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40A5A91-1EB5-4A54-A20C-01580478F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8956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DAA7FB2-8C56-4E4E-A8AF-E63CE0E7A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6860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694DF5B-B4D5-429E-99C0-F9A2A365F2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28956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09E313D-A4BC-4DB1-9479-F63F04F94A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6860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824363A-5070-4A5C-8699-0B3F034E6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28956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EAC3E7A-235D-4F21-8BC3-53BFDD82EE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84810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799039E-318C-42DA-8F39-56BF728E22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5765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0EE4F7A-C24F-4CC1-85BA-DC774C8C1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384810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54A63E4-6404-421E-8901-D160E6C3FB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405765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C959843-3A83-4360-AB53-2A91303D28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84810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D7736E5-6DB8-41DD-9670-2568E4E837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05765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3D88EA0-1539-4055-AD0A-B16E0F613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50101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FDB87DC-C6A7-4EBE-8ED3-31D3ACF8B8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197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5EBB4870-A565-492F-8701-1C0EB0E7B7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50101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AD2DE46-73BE-488C-956C-1433988A3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52197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6E2924E-E1AB-49F8-A3F3-98618B6905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5010150"/>
            <a:ext cx="32575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E85A8FC-90F2-494E-A7AE-32627BD77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5219700"/>
            <a:ext cx="457200" cy="4572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07a50157e14418">
            <a:extLst>
              <a:ext uri="{96DAC541-7B7A-43D3-8B79-37D633B846F1}">
                <asvg:svgBlip xmlns:asvg="http://schemas.microsoft.com/office/drawing/2016/SVG/main" r:embed="Rb3b5d44d4553412a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990600" y="300990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a670c3d0804c16">
            <a:extLst>
              <a:ext uri="{96DAC541-7B7A-43D3-8B79-37D633B846F1}">
                <asvg:svgBlip xmlns:asvg="http://schemas.microsoft.com/office/drawing/2016/SVG/main" r:embed="Rfe9b3802bd324129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4724400" y="300990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818813d1684385">
            <a:extLst>
              <a:ext uri="{96DAC541-7B7A-43D3-8B79-37D633B846F1}">
                <asvg:svgBlip xmlns:asvg="http://schemas.microsoft.com/office/drawing/2016/SVG/main" r:embed="R211d6f49e01845c2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458200" y="300990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e5f5fd72b445bb">
            <a:extLst>
              <a:ext uri="{96DAC541-7B7A-43D3-8B79-37D633B846F1}">
                <asvg:svgBlip xmlns:asvg="http://schemas.microsoft.com/office/drawing/2016/SVG/main" r:embed="R553212d45f634472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990600" y="417195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8ee0a8775449f4">
            <a:extLst>
              <a:ext uri="{96DAC541-7B7A-43D3-8B79-37D633B846F1}">
                <asvg:svgBlip xmlns:asvg="http://schemas.microsoft.com/office/drawing/2016/SVG/main" r:embed="Rf080375c3f0c4a37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4724400" y="417195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8a5f614a624794">
            <a:extLst>
              <a:ext uri="{96DAC541-7B7A-43D3-8B79-37D633B846F1}">
                <asvg:svgBlip xmlns:asvg="http://schemas.microsoft.com/office/drawing/2016/SVG/main" r:embed="Rd18cf7de53ac475e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458200" y="417195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4ccd04d3414b62">
            <a:extLst>
              <a:ext uri="{96DAC541-7B7A-43D3-8B79-37D633B846F1}">
                <asvg:svgBlip xmlns:asvg="http://schemas.microsoft.com/office/drawing/2016/SVG/main" r:embed="Re3e819d97e674ebb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990600" y="533400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95319efeef14e46">
            <a:extLst>
              <a:ext uri="{96DAC541-7B7A-43D3-8B79-37D633B846F1}">
                <asvg:svgBlip xmlns:asvg="http://schemas.microsoft.com/office/drawing/2016/SVG/main" r:embed="R4849b7d504214376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4724400" y="5334000"/>
            <a:ext cx="228600" cy="228600"/>
          </a:xfrm>
          <a:prstGeom xmlns:a="http://schemas.openxmlformats.org/drawingml/2006/main" prst="rect">
            <a:avLst/>
          </a:prstGeom>
        </p:spPr>
      </p:pic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af3b452af647e0">
            <a:extLst>
              <a:ext uri="{96DAC541-7B7A-43D3-8B79-37D633B846F1}">
                <asvg:svgBlip xmlns:asvg="http://schemas.microsoft.com/office/drawing/2016/SVG/main" r:embed="R6b6f9b00cf8446ae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458200" y="533400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197E0B3B-F7BB-4A59-9BEB-69269A3731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29146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費用報銷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B2009896-7353-424C-8536-A01F0FDFD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32194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員工已代墊費用，向公司申請報銷。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33B6FCBD-2CDA-4AE1-BD7A-F915A69BB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9146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付款申請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A827608E-9DDA-4BE6-9A14-267F1CA46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32194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公司直接付款給廠商、合作對象或外部單位。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1B54B80B-850E-4F7A-84FD-50A39552D1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29146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預支申請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9A5160D7-6DF9-4A48-A19D-1554F8868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32194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先預支款項，後續再補憑據核銷。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682238C9-5267-4825-A6F2-A66373825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407670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零用金申請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70C77772-924D-4578-A233-53B9E63FA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438150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憑據支出請款，避免與一般費用重複認列。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2DDA0E21-FD5D-489E-A1CD-12670CF7FC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07670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差旅申請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2D9EF20A-56CF-4759-8765-453F918A7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38150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依差旅辦法計算住宿、交通、膳什等費用。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9C408785-2561-4B89-889A-5B4E3BAA1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407670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採購申請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E62B24C4-D8AD-487B-8A77-11050C38D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438150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申請人提需求，總務採購後補實際憑據。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97B89689-2C47-46CC-BB63-25A7368BB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52387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退費申請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559B958F-4237-4A92-B620-8331838BD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55435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無憑據退費或發票作廢退費。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A9D57625-898B-4C86-A956-7B8BC5EFC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52387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人事費用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114B8274-9C75-43F1-8600-3148545A8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55435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薪資、獎金、勞健保、勞退、勞報單等。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0057F25C-C49D-4BC5-B515-0A7C9721D4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5238750"/>
            <a:ext cx="22098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收入申請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A320E51A-2081-4BF3-A96D-41A4934F1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5543550"/>
            <a:ext cx="219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股東往來、開立發票、繳費單、收款情形。</a:t>
            </a:r>
          </a:p>
        </p:txBody>
      </p:sp>
    </p:spTree>
    <p:extLst>
      <p:ext uri="{BB962C8B-B14F-4D97-AF65-F5344CB8AC3E}">
        <p14:creationId xmlns:p14="http://schemas.microsoft.com/office/powerpoint/2010/main" val="937658346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D112CF0-60AE-4C2A-8A27-F5EB912DD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4618F87-2380-4BF9-9144-5D2CE715E9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5C24F92-A793-4432-BB40-BD4D7731D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40724c863494108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89A42A2-76F2-434C-9F90-223956017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6775F71-B9E1-44A2-AEC8-1DEDA9EBA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220BFD5-4A52-4F59-8CD8-DD577740F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07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B9A5558-C1A4-40E3-B7C5-C3128277B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新增申請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F0EF1B6-7246-4291-81DF-8A3F107F1E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填表時最重要的三件事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F749385-EB4E-40B6-97FD-F6566901C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送出前請先檢查法人、部門/專案、金額與附件，避免後續退回補件。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C00DB13-5516-4197-B4AE-6C71ECEB9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781300"/>
            <a:ext cx="3219450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4FCB862-0085-4A31-A58D-9206A95EB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308610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1. 選擇申請類型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2FE2742-99A3-475A-AA78-7618402F63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CC2737E-42E9-4772-9816-04430EFBE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6766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依實際情境選單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C5D7473-410E-4D66-A6C3-857660DE17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124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2D4C548-DE87-4DF8-92FB-2B747D4F3A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07670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不同單子欄位不同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8E8FFE8-AA7D-4840-9F9D-A1F8415992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BB21EAC-67E6-45E4-8C66-495F10E90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4767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差旅/採購/預支有專屬邏輯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10DC778-1EBE-4237-8072-467E34DDB3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781300"/>
            <a:ext cx="3219450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7E64516-92F5-42D3-B121-31F62044CD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308610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2. 填寫支出資訊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B778166-DE50-49EA-B3E1-B19D384CF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0A7F6DB-BB5E-4905-8A42-1D3270FC9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36766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支出法人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C9CDC6F-38AF-40CF-BEB9-72E4406712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4124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2340A03-8BD2-414F-919C-ECE39383CB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07670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該筆費用支出組別/部門/專案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5CEDB2D-C5AF-4076-A57F-52EA4D4EA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E678143-4993-4D55-83FD-9699DA249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4767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申請目的與備註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5EE5FA4-44B9-4E93-A9A5-6DC46060C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2781300"/>
            <a:ext cx="3219450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0E60134-B9AD-4261-8965-46169FB9C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53450" y="308610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3. 補齊附件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91964D7-D14E-4438-8D67-694389B28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37242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DDC6459-0C04-4FBB-BD9F-56C073C8C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36766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憑據或申請書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1F82BE1D-C528-4BE6-A6EF-3D973C63D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41243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886A657-B586-4E76-88C9-E31FEA802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407670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存摺封面（若需要）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3F9FA24-3125-4B63-BD00-B3C152F674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45243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16D7517-24DA-4AC1-A658-1960AF7BA6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4476750"/>
            <a:ext cx="21717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即時 Excel 明細表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F334F56-B8BB-4CA5-8FF5-EC7D457A7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829300"/>
            <a:ext cx="9048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小提醒：暫存後可回來繼續編輯；送出前會有確認頁，請務必檢查。</a:t>
            </a:r>
          </a:p>
        </p:txBody>
      </p:sp>
    </p:spTree>
    <p:extLst>
      <p:ext uri="{BB962C8B-B14F-4D97-AF65-F5344CB8AC3E}">
        <p14:creationId xmlns:p14="http://schemas.microsoft.com/office/powerpoint/2010/main" val="1020354412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4CD7391-4565-432B-B092-4CDE504A1D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E1069BA-DA86-4461-93F0-B64D019455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4C00581-A257-4B41-B06F-66241FD90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27a8d35096a497b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0D138EB-27FC-4DB4-B31F-B85ED8DFB9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D73450D-2F90-4F4B-8CCA-BA7F561B4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0CD5FA-26F3-43F2-86D9-AA5A2C449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08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375BD16-E00E-43C8-9096-5C64AFC6A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憑據與 OpenAI 辨識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FAD09BA-9A8B-4D21-B618-B5F8ABBB8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讓系統先幫你讀發票，再由你確認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74F5D11-3A9E-4E10-8264-4A0CA7B045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OCR 是輔助工具，最後送出前仍要由申請人確認內容。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A02F978-3FD3-49C4-80BA-1293A5D35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781300"/>
            <a:ext cx="4762500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3E0"/>
          </a:solidFill>
          <a:ln xmlns:a="http://schemas.openxmlformats.org/drawingml/2006/main" w="9525">
            <a:solidFill>
              <a:srgbClr val="F0BF7A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09D2A54-2123-4470-82A7-E6AEFA05A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3105150"/>
            <a:ext cx="2857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上傳原則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D90A100-0E5C-44A3-9956-BF2D965A4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705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E9551A6-6F74-4661-84A9-E5B7147B0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3657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一張發票拍成一張照片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379087B-A85E-4EF5-8180-C401184CEB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086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EE3CAB6-B974-4ABE-801D-A41EAC626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038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照片要清楚，不要反光、裁切或模糊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AFA4BAF-23E0-475D-9E06-3D2D197C9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65E8B00-9FA6-459D-9DA5-7AFD16D38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419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多張發票請分開上傳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ACE34C1-11E9-4F98-B971-20159E4BD9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848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A4D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E616614-6134-4C54-B198-36971CC7D9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800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辨識後要檢查發票日期、統編、品項與金額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CDF6944-6059-4F5D-91DC-25140A0EA9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81300"/>
            <a:ext cx="4762500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8EA6BF8-4208-4700-B155-F3E3D0834C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3105150"/>
            <a:ext cx="34290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80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即時 Excel 明細表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8A698BB-526E-41DC-966E-CB2782D52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3705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27B655A-F886-4BAB-8E0F-AE718814D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3657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品項、數量、單價、未稅、營業稅、含稅價格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8D8331A-F2BE-43CC-93A1-46EAE689B6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4086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36ED35FD-6133-428F-9899-012945EAD0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038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最後總額以含稅價格為準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1E7F5DF-E9B7-46F2-8096-8A44D30D1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4467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D6AAF5D-AA8E-42CA-9D8A-C6A293192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419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主管簽核時會看到可下載的 Excel 檔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FB8A8F1-3F27-41A9-B5BC-EAED0F1A0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48482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F9E0958F-C74C-4FE1-8A11-5FFDA50E7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800600"/>
            <a:ext cx="35052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上傳照片會合併成憑據 PDF 供檢核</a:t>
            </a:r>
          </a:p>
        </p:txBody>
      </p:sp>
    </p:spTree>
    <p:extLst>
      <p:ext uri="{BB962C8B-B14F-4D97-AF65-F5344CB8AC3E}">
        <p14:creationId xmlns:p14="http://schemas.microsoft.com/office/powerpoint/2010/main" val="777353546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94DABCC-00FF-45A3-90B5-6BE613CA5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9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E35562A-369D-4F77-ACD9-4A07A62F4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24D02E3-ADF7-4CC2-893C-B84C1FB42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24650"/>
            <a:ext cx="12192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b72fc6a2f0415d"/>
          <a:stretch xmlns:a="http://schemas.openxmlformats.org/drawingml/2006/main"/>
        </p:blipFill>
        <p:spPr>
          <a:xfrm xmlns:a="http://schemas.openxmlformats.org/drawingml/2006/main">
            <a:off x="400050" y="3238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30F3F07-EC7A-4C1E-812B-DEDCCDD33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00050"/>
            <a:ext cx="209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歲悅長照集團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DB9432F-187C-4266-B067-60139CF55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2865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825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財務管理系統 V3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ABDB596-5F1E-4F02-A071-8FA55A189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29375"/>
            <a:ext cx="476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750" b="0">
                <a:solidFill>
                  <a:srgbClr val="A18461"/>
                </a:solidFill>
                <a:latin typeface="Microsoft JhengHei"/>
                <a:ea typeface="Microsoft JhengHei"/>
                <a:cs typeface="Microsoft JhengHei"/>
              </a:rPr>
              <a:t>09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E800A5C-8FD1-44E8-92E5-6AF236D06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104900"/>
            <a:ext cx="2476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75" b="1">
                <a:solidFill>
                  <a:srgbClr val="9A4D00"/>
                </a:solidFill>
                <a:latin typeface="Microsoft JhengHei"/>
                <a:ea typeface="Microsoft JhengHei"/>
                <a:cs typeface="Microsoft JhengHei"/>
              </a:rPr>
              <a:t>暫存與送出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68F8E9F-31DA-4EB6-B468-8D3889A6DA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71600"/>
            <a:ext cx="72390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2550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不要怕填到一半中斷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6B67E32-47CB-4FFB-81F2-B50D9CC014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96215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暫存留在原頁面；送出才會正式進入簽核流程。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D63D6FE-26CB-4748-BA98-BD54737977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04800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1A40CE1-6DC9-44EE-951D-46AA56768D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21945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9817387-CA86-477D-B0A2-8A39B2956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28612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1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BDCFCCB-5410-4762-A7B4-3AFB0B7A1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323850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儲存草稿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312614E-48A9-4615-8785-8A652C4D7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352425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還沒填完、附件還沒齊，先暫存。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40FCE8D-5228-4037-AAD5-EE2F4F058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14650" y="356235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87D27D1-C8E4-40F0-8EB0-ACDB642D6A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351472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8044278-C294-4890-809B-9CF3C6F543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304800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3881FEB-78A9-4CE6-A80D-F0AF1B6246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321945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736E82B-8978-4782-9A0A-7D9FEC2E1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328612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B2AA659-8A42-47E6-AA7F-4483A2D045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323850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暫存表單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6AC27E6-7A08-4C8B-B9AE-221BB86B2E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352425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到簽核管理的暫存分頁可找回。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D75CA8F-6F5C-4567-9F55-C3E4223AC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48300" y="356235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0C2FFAE-0473-439F-AD49-DD350E02D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34050" y="351472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1E66CAE-241E-4F3F-8EB0-4A7913266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304800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45FF2E4-8E7E-45C0-BB59-F15E93C19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321945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EC6F3B8-49CB-4833-8D9B-5E8FBA52C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328612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3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E938B80-6D34-4626-944B-37914EF24D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323850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確認頁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CB76E5E-9755-4145-A4C2-DCB5619D4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352425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送出前檢查法人、部門、金額、附件。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A9CFCD5F-F0DA-4FD9-B665-D9A67C3AC4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0" y="3562350"/>
            <a:ext cx="361950" cy="2095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52F11F6-FC69-4D11-8181-430F8D0AB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514725"/>
            <a:ext cx="9525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76056F2E-8B0E-49A2-9D98-AB7C63623E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3048000"/>
            <a:ext cx="200025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8D7BF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20B87AE-5014-4A09-B267-338FD8C0A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219450"/>
            <a:ext cx="342900" cy="342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67A0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FDD2069-92C2-46A5-B8CA-FA9B43BC5D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286125"/>
            <a:ext cx="3429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125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  <a:t>4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C2FACC7A-0CCA-42C7-8ABB-2FEBF347B5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3238500"/>
            <a:ext cx="12192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275" b="1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送出簽核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27B4A55-95E5-40B0-9C86-0949BD736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3524250"/>
            <a:ext cx="12192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900" b="0">
                <a:solidFill>
                  <a:srgbClr val="536173"/>
                </a:solidFill>
                <a:latin typeface="Microsoft JhengHei"/>
                <a:ea typeface="Microsoft JhengHei"/>
                <a:cs typeface="Microsoft JhengHei"/>
              </a:rPr>
              <a:t>送出後出現在我的單子與主管待辦。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77BAB56-F3B3-4DF8-A60C-FBB6A6E6A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953000"/>
            <a:ext cx="1714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B42318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650" b="1">
                <a:solidFill>
                  <a:srgbClr val="B42318"/>
                </a:solidFill>
                <a:latin typeface="Microsoft JhengHei"/>
                <a:ea typeface="Microsoft JhengHei"/>
                <a:cs typeface="Microsoft JhengHei"/>
              </a:rPr>
              <a:t>抽單規則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40182763-4EE2-4302-9D05-E315A6955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4953000"/>
            <a:ext cx="7239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defRPr>
            </a:pPr>
            <a:r>
              <a:rPr sz="1350" b="0">
                <a:solidFill>
                  <a:srgbClr val="172033"/>
                </a:solidFill>
                <a:latin typeface="Microsoft JhengHei"/>
                <a:ea typeface="Microsoft JhengHei"/>
                <a:cs typeface="Microsoft JhengHei"/>
              </a:rPr>
              <a:t>申請人可在我的單子抽單取消；但若流程已跑到執行長放款後，原則上不可任意抽單，避免帳務與現金流量表不一致。</a:t>
            </a:r>
          </a:p>
        </p:txBody>
      </p:sp>
    </p:spTree>
    <p:extLst>
      <p:ext uri="{BB962C8B-B14F-4D97-AF65-F5344CB8AC3E}">
        <p14:creationId xmlns:p14="http://schemas.microsoft.com/office/powerpoint/2010/main" val="93139232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2026-05-22T05:26:14.6760000Z</dcterms:created>
  <dcterms:modified xsi:type="dcterms:W3CDTF">2026-05-22T05:26:14.6760000Z</dcterms:modified>
</coreProperties>
</file>